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Glacial Indifference" panose="020B0604020202020204" charset="0"/>
      <p:regular r:id="rId20"/>
    </p:embeddedFont>
    <p:embeddedFont>
      <p:font typeface="Glacial Indifference Bold" panose="020B0604020202020204" charset="0"/>
      <p:regular r:id="rId21"/>
    </p:embeddedFont>
    <p:embeddedFont>
      <p:font typeface="TT Firs Neue Bold" panose="020B0604020202020204" charset="0"/>
      <p:regular r:id="rId22"/>
    </p:embeddedFont>
    <p:embeddedFont>
      <p:font typeface="TT Norms" panose="020B0604020202020204" charset="0"/>
      <p:regular r:id="rId23"/>
    </p:embeddedFont>
    <p:embeddedFont>
      <p:font typeface="TT Norm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7.svg"/><Relationship Id="rId7" Type="http://schemas.openxmlformats.org/officeDocument/2006/relationships/image" Target="../media/image5.svg"/><Relationship Id="rId12"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3.svg"/><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sv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7.svg"/><Relationship Id="rId7" Type="http://schemas.openxmlformats.org/officeDocument/2006/relationships/image" Target="../media/image5.svg"/><Relationship Id="rId12"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3.svg"/><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sv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7.svg"/><Relationship Id="rId7" Type="http://schemas.openxmlformats.org/officeDocument/2006/relationships/image" Target="../media/image5.svg"/><Relationship Id="rId12"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3.svg"/><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sv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7.svg"/><Relationship Id="rId7" Type="http://schemas.openxmlformats.org/officeDocument/2006/relationships/image" Target="../media/image5.svg"/><Relationship Id="rId12"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3.svg"/><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sv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7.svg"/><Relationship Id="rId7" Type="http://schemas.openxmlformats.org/officeDocument/2006/relationships/image" Target="../media/image5.svg"/><Relationship Id="rId12" Type="http://schemas.openxmlformats.org/officeDocument/2006/relationships/image" Target="../media/image24.png"/><Relationship Id="rId2" Type="http://schemas.openxmlformats.org/officeDocument/2006/relationships/image" Target="../media/image16.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3.svg"/><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sv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grpSp>
        <p:nvGrpSpPr>
          <p:cNvPr id="2" name="Group 2"/>
          <p:cNvGrpSpPr/>
          <p:nvPr/>
        </p:nvGrpSpPr>
        <p:grpSpPr>
          <a:xfrm>
            <a:off x="9371342" y="7137275"/>
            <a:ext cx="4087722" cy="3076161"/>
            <a:chOff x="0" y="0"/>
            <a:chExt cx="5450296" cy="4101548"/>
          </a:xfrm>
        </p:grpSpPr>
        <p:pic>
          <p:nvPicPr>
            <p:cNvPr id="3" name="Picture 3"/>
            <p:cNvPicPr>
              <a:picLocks noChangeAspect="1"/>
            </p:cNvPicPr>
            <p:nvPr/>
          </p:nvPicPr>
          <p:blipFill>
            <a:blip r:embed="rId2"/>
            <a:srcRect t="12373" b="12373"/>
            <a:stretch>
              <a:fillRect/>
            </a:stretch>
          </p:blipFill>
          <p:spPr>
            <a:xfrm>
              <a:off x="0" y="0"/>
              <a:ext cx="5450296" cy="4101548"/>
            </a:xfrm>
            <a:prstGeom prst="rect">
              <a:avLst/>
            </a:prstGeom>
          </p:spPr>
        </p:pic>
      </p:grpSp>
      <p:grpSp>
        <p:nvGrpSpPr>
          <p:cNvPr id="4" name="Group 4"/>
          <p:cNvGrpSpPr/>
          <p:nvPr/>
        </p:nvGrpSpPr>
        <p:grpSpPr>
          <a:xfrm>
            <a:off x="13829671" y="7137275"/>
            <a:ext cx="4019948" cy="3076161"/>
            <a:chOff x="0" y="0"/>
            <a:chExt cx="5359931" cy="4101548"/>
          </a:xfrm>
        </p:grpSpPr>
        <p:pic>
          <p:nvPicPr>
            <p:cNvPr id="5" name="Picture 5"/>
            <p:cNvPicPr>
              <a:picLocks noChangeAspect="1"/>
            </p:cNvPicPr>
            <p:nvPr/>
          </p:nvPicPr>
          <p:blipFill>
            <a:blip r:embed="rId3"/>
            <a:srcRect t="11738" b="11738"/>
            <a:stretch>
              <a:fillRect/>
            </a:stretch>
          </p:blipFill>
          <p:spPr>
            <a:xfrm>
              <a:off x="0" y="0"/>
              <a:ext cx="5359931" cy="4101548"/>
            </a:xfrm>
            <a:prstGeom prst="rect">
              <a:avLst/>
            </a:prstGeom>
          </p:spPr>
        </p:pic>
      </p:grpSp>
      <p:sp>
        <p:nvSpPr>
          <p:cNvPr id="6" name="AutoShape 6"/>
          <p:cNvSpPr/>
          <p:nvPr/>
        </p:nvSpPr>
        <p:spPr>
          <a:xfrm>
            <a:off x="9371342" y="2970150"/>
            <a:ext cx="2958558" cy="3957575"/>
          </a:xfrm>
          <a:prstGeom prst="rect">
            <a:avLst/>
          </a:prstGeom>
          <a:solidFill>
            <a:srgbClr val="3CB6C0"/>
          </a:solidFill>
        </p:spPr>
      </p:sp>
      <p:grpSp>
        <p:nvGrpSpPr>
          <p:cNvPr id="7" name="Group 7"/>
          <p:cNvGrpSpPr/>
          <p:nvPr/>
        </p:nvGrpSpPr>
        <p:grpSpPr>
          <a:xfrm>
            <a:off x="12558500" y="2972187"/>
            <a:ext cx="5729500" cy="3955537"/>
            <a:chOff x="0" y="0"/>
            <a:chExt cx="7639333" cy="5274050"/>
          </a:xfrm>
        </p:grpSpPr>
        <p:pic>
          <p:nvPicPr>
            <p:cNvPr id="8" name="Picture 8"/>
            <p:cNvPicPr>
              <a:picLocks noChangeAspect="1"/>
            </p:cNvPicPr>
            <p:nvPr/>
          </p:nvPicPr>
          <p:blipFill>
            <a:blip r:embed="rId4"/>
            <a:srcRect t="15480" b="15480"/>
            <a:stretch>
              <a:fillRect/>
            </a:stretch>
          </p:blipFill>
          <p:spPr>
            <a:xfrm>
              <a:off x="0" y="0"/>
              <a:ext cx="7639333" cy="5274050"/>
            </a:xfrm>
            <a:prstGeom prst="rect">
              <a:avLst/>
            </a:prstGeom>
          </p:spPr>
        </p:pic>
      </p:grpSp>
      <p:pic>
        <p:nvPicPr>
          <p:cNvPr id="9" name="Picture 9"/>
          <p:cNvPicPr>
            <a:picLocks noChangeAspect="1"/>
          </p:cNvPicPr>
          <p:nvPr/>
        </p:nvPicPr>
        <p:blipFill>
          <a:blip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81036" y="3269955"/>
            <a:ext cx="8001777" cy="8016353"/>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1342" y="3466964"/>
            <a:ext cx="2958558" cy="2963947"/>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473583" y="3361451"/>
            <a:ext cx="2755333" cy="3177009"/>
          </a:xfrm>
          <a:prstGeom prst="rect">
            <a:avLst/>
          </a:prstGeom>
        </p:spPr>
      </p:pic>
      <p:pic>
        <p:nvPicPr>
          <p:cNvPr id="12" name="Picture 12"/>
          <p:cNvPicPr>
            <a:picLocks noChangeAspect="1"/>
          </p:cNvPicPr>
          <p:nvPr/>
        </p:nvPicPr>
        <p:blipFill>
          <a:blip r:embed="rId11"/>
          <a:srcRect t="8625" b="8625"/>
          <a:stretch>
            <a:fillRect/>
          </a:stretch>
        </p:blipFill>
        <p:spPr>
          <a:xfrm>
            <a:off x="9371342" y="0"/>
            <a:ext cx="8916658" cy="2760942"/>
          </a:xfrm>
          <a:prstGeom prst="rect">
            <a:avLst/>
          </a:prstGeom>
        </p:spPr>
      </p:pic>
      <p:grpSp>
        <p:nvGrpSpPr>
          <p:cNvPr id="13" name="Group 13"/>
          <p:cNvGrpSpPr/>
          <p:nvPr/>
        </p:nvGrpSpPr>
        <p:grpSpPr>
          <a:xfrm>
            <a:off x="375121" y="3828310"/>
            <a:ext cx="8768879" cy="2241255"/>
            <a:chOff x="0" y="0"/>
            <a:chExt cx="11691838" cy="2988340"/>
          </a:xfrm>
        </p:grpSpPr>
        <p:sp>
          <p:nvSpPr>
            <p:cNvPr id="14" name="TextBox 14"/>
            <p:cNvSpPr txBox="1"/>
            <p:nvPr/>
          </p:nvSpPr>
          <p:spPr>
            <a:xfrm>
              <a:off x="0" y="-200025"/>
              <a:ext cx="11691838" cy="2311611"/>
            </a:xfrm>
            <a:prstGeom prst="rect">
              <a:avLst/>
            </a:prstGeom>
          </p:spPr>
          <p:txBody>
            <a:bodyPr lIns="0" tIns="0" rIns="0" bIns="0" rtlCol="0" anchor="t">
              <a:spAutoFit/>
            </a:bodyPr>
            <a:lstStyle/>
            <a:p>
              <a:pPr algn="ctr">
                <a:lnSpc>
                  <a:spcPts val="14560"/>
                </a:lnSpc>
              </a:pPr>
              <a:r>
                <a:rPr lang="en-US" sz="10400">
                  <a:solidFill>
                    <a:srgbClr val="3CB6C0"/>
                  </a:solidFill>
                  <a:latin typeface="TT Firs Neue Bold"/>
                </a:rPr>
                <a:t>MAUAS JKM</a:t>
              </a:r>
            </a:p>
          </p:txBody>
        </p:sp>
        <p:sp>
          <p:nvSpPr>
            <p:cNvPr id="15" name="TextBox 15"/>
            <p:cNvSpPr txBox="1"/>
            <p:nvPr/>
          </p:nvSpPr>
          <p:spPr>
            <a:xfrm>
              <a:off x="0" y="2192685"/>
              <a:ext cx="11691838" cy="795655"/>
            </a:xfrm>
            <a:prstGeom prst="rect">
              <a:avLst/>
            </a:prstGeom>
          </p:spPr>
          <p:txBody>
            <a:bodyPr lIns="0" tIns="0" rIns="0" bIns="0" rtlCol="0" anchor="t">
              <a:spAutoFit/>
            </a:bodyPr>
            <a:lstStyle/>
            <a:p>
              <a:pPr algn="ctr">
                <a:lnSpc>
                  <a:spcPts val="5040"/>
                </a:lnSpc>
              </a:pPr>
              <a:r>
                <a:rPr lang="en-US" sz="3600">
                  <a:solidFill>
                    <a:srgbClr val="FFFFFF"/>
                  </a:solidFill>
                  <a:latin typeface="TT Norms"/>
                </a:rPr>
                <a:t>Praktikum Pengembangan Situs Web II</a:t>
              </a:r>
            </a:p>
          </p:txBody>
        </p:sp>
      </p:grpSp>
      <p:grpSp>
        <p:nvGrpSpPr>
          <p:cNvPr id="16" name="Group 16"/>
          <p:cNvGrpSpPr/>
          <p:nvPr/>
        </p:nvGrpSpPr>
        <p:grpSpPr>
          <a:xfrm>
            <a:off x="3613057" y="9224888"/>
            <a:ext cx="7802146" cy="988547"/>
            <a:chOff x="0" y="0"/>
            <a:chExt cx="10402861" cy="1318063"/>
          </a:xfrm>
        </p:grpSpPr>
        <p:sp>
          <p:nvSpPr>
            <p:cNvPr id="17" name="TextBox 17"/>
            <p:cNvSpPr txBox="1"/>
            <p:nvPr/>
          </p:nvSpPr>
          <p:spPr>
            <a:xfrm>
              <a:off x="0" y="0"/>
              <a:ext cx="10402861" cy="756269"/>
            </a:xfrm>
            <a:prstGeom prst="rect">
              <a:avLst/>
            </a:prstGeom>
          </p:spPr>
          <p:txBody>
            <a:bodyPr lIns="0" tIns="0" rIns="0" bIns="0" rtlCol="0" anchor="t">
              <a:spAutoFit/>
            </a:bodyPr>
            <a:lstStyle/>
            <a:p>
              <a:pPr algn="ctr">
                <a:lnSpc>
                  <a:spcPts val="4466"/>
                </a:lnSpc>
              </a:pPr>
              <a:r>
                <a:rPr lang="en-US" sz="3721" spc="744">
                  <a:solidFill>
                    <a:srgbClr val="FFFFFF"/>
                  </a:solidFill>
                  <a:latin typeface="Glacial Indifference Bold"/>
                </a:rPr>
                <a:t>2022/2023</a:t>
              </a:r>
            </a:p>
          </p:txBody>
        </p:sp>
        <p:sp>
          <p:nvSpPr>
            <p:cNvPr id="18" name="TextBox 18"/>
            <p:cNvSpPr txBox="1"/>
            <p:nvPr/>
          </p:nvSpPr>
          <p:spPr>
            <a:xfrm>
              <a:off x="405135" y="897914"/>
              <a:ext cx="9592591" cy="420149"/>
            </a:xfrm>
            <a:prstGeom prst="rect">
              <a:avLst/>
            </a:prstGeom>
          </p:spPr>
          <p:txBody>
            <a:bodyPr lIns="0" tIns="0" rIns="0" bIns="0" rtlCol="0" anchor="t">
              <a:spAutoFit/>
            </a:bodyPr>
            <a:lstStyle/>
            <a:p>
              <a:pPr algn="ctr">
                <a:lnSpc>
                  <a:spcPts val="2481"/>
                </a:lnSpc>
              </a:pPr>
              <a:r>
                <a:rPr lang="en-US" sz="2067" spc="413">
                  <a:solidFill>
                    <a:srgbClr val="FFFFFF"/>
                  </a:solidFill>
                  <a:latin typeface="Glacial Indifference"/>
                </a:rPr>
                <a:t>Institut Teknologi Del</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209"/>
          <a:stretch>
            <a:fillRect/>
          </a:stretch>
        </p:blipFill>
        <p:spPr>
          <a:xfrm>
            <a:off x="2496750" y="1358656"/>
            <a:ext cx="13294499" cy="7569687"/>
          </a:xfrm>
          <a:prstGeom prst="rect">
            <a:avLst/>
          </a:prstGeom>
        </p:spPr>
      </p:pic>
      <p:sp>
        <p:nvSpPr>
          <p:cNvPr id="3" name="TextBox 3"/>
          <p:cNvSpPr txBox="1"/>
          <p:nvPr/>
        </p:nvSpPr>
        <p:spPr>
          <a:xfrm>
            <a:off x="3331212" y="504825"/>
            <a:ext cx="11625576" cy="523875"/>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D451FD"/>
                </a:solidFill>
                <a:latin typeface="TT Norms Bold"/>
              </a:rPr>
              <a:t>Check Ongkir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454363" y="1179071"/>
            <a:ext cx="7379273" cy="5923917"/>
          </a:xfrm>
          <a:prstGeom prst="rect">
            <a:avLst/>
          </a:prstGeom>
        </p:spPr>
      </p:pic>
      <p:sp>
        <p:nvSpPr>
          <p:cNvPr id="3" name="TextBox 3"/>
          <p:cNvSpPr txBox="1"/>
          <p:nvPr/>
        </p:nvSpPr>
        <p:spPr>
          <a:xfrm>
            <a:off x="3331212" y="504825"/>
            <a:ext cx="11625576" cy="523875"/>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D451FD"/>
                </a:solidFill>
                <a:latin typeface="TT Norms Bold"/>
              </a:rPr>
              <a:t>Review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035527" y="1480824"/>
            <a:ext cx="8216945" cy="6337409"/>
          </a:xfrm>
          <a:prstGeom prst="rect">
            <a:avLst/>
          </a:prstGeom>
        </p:spPr>
      </p:pic>
      <p:sp>
        <p:nvSpPr>
          <p:cNvPr id="3" name="TextBox 3"/>
          <p:cNvSpPr txBox="1"/>
          <p:nvPr/>
        </p:nvSpPr>
        <p:spPr>
          <a:xfrm>
            <a:off x="3331212" y="733425"/>
            <a:ext cx="11625576" cy="523875"/>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D451FD"/>
                </a:solidFill>
                <a:latin typeface="TT Norms Bold"/>
              </a:rPr>
              <a:t>Pertanyaan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05977" y="4502952"/>
            <a:ext cx="9344025" cy="93440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61340" y="4778133"/>
            <a:ext cx="2277190" cy="227304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49470" y="4778133"/>
            <a:ext cx="2268916" cy="2273049"/>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39147" y="4888001"/>
            <a:ext cx="2053314" cy="205331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387266" y="4888001"/>
            <a:ext cx="2053314" cy="2053314"/>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9460" y="4888001"/>
            <a:ext cx="2060808" cy="2053314"/>
          </a:xfrm>
          <a:prstGeom prst="rect">
            <a:avLst/>
          </a:prstGeom>
        </p:spPr>
      </p:pic>
      <p:sp>
        <p:nvSpPr>
          <p:cNvPr id="8" name="TextBox 8"/>
          <p:cNvSpPr txBox="1"/>
          <p:nvPr/>
        </p:nvSpPr>
        <p:spPr>
          <a:xfrm>
            <a:off x="2865768" y="923925"/>
            <a:ext cx="12548191" cy="953135"/>
          </a:xfrm>
          <a:prstGeom prst="rect">
            <a:avLst/>
          </a:prstGeom>
        </p:spPr>
        <p:txBody>
          <a:bodyPr lIns="0" tIns="0" rIns="0" bIns="0" rtlCol="0" anchor="t">
            <a:spAutoFit/>
          </a:bodyPr>
          <a:lstStyle/>
          <a:p>
            <a:pPr marL="0" lvl="0" indent="0" algn="ctr">
              <a:lnSpc>
                <a:spcPts val="7840"/>
              </a:lnSpc>
              <a:spcBef>
                <a:spcPct val="0"/>
              </a:spcBef>
            </a:pPr>
            <a:r>
              <a:rPr lang="en-US" sz="5600">
                <a:solidFill>
                  <a:srgbClr val="3CB6C0"/>
                </a:solidFill>
                <a:latin typeface="TT Firs Neue Bold"/>
              </a:rPr>
              <a:t>Kesimpulan</a:t>
            </a:r>
          </a:p>
        </p:txBody>
      </p:sp>
      <p:pic>
        <p:nvPicPr>
          <p:cNvPr id="9" name="Picture 9"/>
          <p:cNvPicPr>
            <a:picLocks noChangeAspect="1"/>
          </p:cNvPicPr>
          <p:nvPr/>
        </p:nvPicPr>
        <p:blipFill>
          <a:blip r:embed="rId14">
            <a:alphaModFix amt="65000"/>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203438" y="-3219133"/>
            <a:ext cx="9344025" cy="9344025"/>
          </a:xfrm>
          <a:prstGeom prst="rect">
            <a:avLst/>
          </a:prstGeom>
        </p:spPr>
      </p:pic>
      <p:sp>
        <p:nvSpPr>
          <p:cNvPr id="10" name="TextBox 10"/>
          <p:cNvSpPr txBox="1"/>
          <p:nvPr/>
        </p:nvSpPr>
        <p:spPr>
          <a:xfrm>
            <a:off x="278060" y="3865685"/>
            <a:ext cx="18009940" cy="2993046"/>
          </a:xfrm>
          <a:prstGeom prst="rect">
            <a:avLst/>
          </a:prstGeom>
        </p:spPr>
        <p:txBody>
          <a:bodyPr lIns="0" tIns="0" rIns="0" bIns="0" rtlCol="0" anchor="t">
            <a:spAutoFit/>
          </a:bodyPr>
          <a:lstStyle/>
          <a:p>
            <a:pPr algn="just">
              <a:lnSpc>
                <a:spcPts val="3946"/>
              </a:lnSpc>
              <a:spcBef>
                <a:spcPct val="0"/>
              </a:spcBef>
            </a:pPr>
            <a:r>
              <a:rPr lang="en-US" sz="2819">
                <a:solidFill>
                  <a:srgbClr val="FFFFFF"/>
                </a:solidFill>
                <a:latin typeface="TT Firs Neue Bold"/>
              </a:rPr>
              <a:t>Berdasarkan permasalahan yang dialami oleh UMKM MAUAS JKM maka disimpulkan untuk</a:t>
            </a:r>
          </a:p>
          <a:p>
            <a:pPr marL="608661" lvl="1" indent="-304331" algn="just">
              <a:lnSpc>
                <a:spcPts val="3946"/>
              </a:lnSpc>
              <a:buFont typeface="Arial"/>
              <a:buChar char="•"/>
            </a:pPr>
            <a:r>
              <a:rPr lang="en-US" sz="2819">
                <a:solidFill>
                  <a:srgbClr val="FFFFFF"/>
                </a:solidFill>
                <a:latin typeface="TT Firs Neue Bold"/>
              </a:rPr>
              <a:t>Membangun aplikasi berbasis website untuk melancarkan  keberlangsungan jual-beli antara konsumen dan owner. </a:t>
            </a:r>
          </a:p>
          <a:p>
            <a:pPr marL="608661" lvl="1" indent="-304331" algn="just">
              <a:lnSpc>
                <a:spcPts val="3946"/>
              </a:lnSpc>
              <a:spcBef>
                <a:spcPct val="0"/>
              </a:spcBef>
              <a:buFont typeface="Arial"/>
              <a:buChar char="•"/>
            </a:pPr>
            <a:r>
              <a:rPr lang="en-US" sz="2819">
                <a:solidFill>
                  <a:srgbClr val="FFFFFF"/>
                </a:solidFill>
                <a:latin typeface="TT Firs Neue Bold"/>
              </a:rPr>
              <a:t>Admin MAUAS JKM akan mengelola informasi di website yang dibangun baik menghapus, mengubah, mengkonfirmasi pembayaran, serta mengecek pembayaran yang telah dilakukan customer serta masyarakat akan mendapatkan informasi dari website.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1332" y="-1608050"/>
            <a:ext cx="16725335" cy="16725335"/>
          </a:xfrm>
          <a:prstGeom prst="rect">
            <a:avLst/>
          </a:prstGeom>
        </p:spPr>
      </p:pic>
      <p:sp>
        <p:nvSpPr>
          <p:cNvPr id="3" name="TextBox 3"/>
          <p:cNvSpPr txBox="1"/>
          <p:nvPr/>
        </p:nvSpPr>
        <p:spPr>
          <a:xfrm>
            <a:off x="4013338" y="4614545"/>
            <a:ext cx="10261324" cy="953135"/>
          </a:xfrm>
          <a:prstGeom prst="rect">
            <a:avLst/>
          </a:prstGeom>
        </p:spPr>
        <p:txBody>
          <a:bodyPr lIns="0" tIns="0" rIns="0" bIns="0" rtlCol="0" anchor="t">
            <a:spAutoFit/>
          </a:bodyPr>
          <a:lstStyle/>
          <a:p>
            <a:pPr marL="0" lvl="0" indent="0" algn="ctr">
              <a:lnSpc>
                <a:spcPts val="7840"/>
              </a:lnSpc>
              <a:spcBef>
                <a:spcPct val="0"/>
              </a:spcBef>
            </a:pPr>
            <a:r>
              <a:rPr lang="en-US" sz="5600">
                <a:solidFill>
                  <a:srgbClr val="3CB6C0"/>
                </a:solidFill>
                <a:latin typeface="TT Firs Neue Bold"/>
              </a:rPr>
              <a:t>DEMO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911254" y="2724150"/>
          <a:ext cx="11630241" cy="5138738"/>
        </p:xfrm>
        <a:graphic>
          <a:graphicData uri="http://schemas.openxmlformats.org/drawingml/2006/table">
            <a:tbl>
              <a:tblPr/>
              <a:tblGrid>
                <a:gridCol w="11630241">
                  <a:extLst>
                    <a:ext uri="{9D8B030D-6E8A-4147-A177-3AD203B41FA5}">
                      <a16:colId xmlns:a16="http://schemas.microsoft.com/office/drawing/2014/main" val="20000"/>
                    </a:ext>
                  </a:extLst>
                </a:gridCol>
              </a:tblGrid>
              <a:tr h="1027748">
                <a:tc>
                  <a:txBody>
                    <a:bodyPr/>
                    <a:lstStyle/>
                    <a:p>
                      <a:pPr algn="l">
                        <a:lnSpc>
                          <a:spcPts val="3359"/>
                        </a:lnSpc>
                        <a:defRPr/>
                      </a:pPr>
                      <a:r>
                        <a:rPr lang="en-US" sz="2400">
                          <a:solidFill>
                            <a:srgbClr val="2F0059"/>
                          </a:solidFill>
                          <a:latin typeface="TT Norms Bold"/>
                        </a:rPr>
                        <a:t>Johannes Bastian Jasa Sipayung/11422013</a:t>
                      </a:r>
                      <a:endParaRPr lang="en-US" sz="1100"/>
                    </a:p>
                  </a:txBody>
                  <a:tcPr marL="190500" marR="190500" marT="190500" marB="190500" anchor="ctr">
                    <a:lnL w="0" cap="flat" cmpd="sng" algn="ctr">
                      <a:solidFill>
                        <a:srgbClr val="D7C5BB"/>
                      </a:solidFill>
                      <a:prstDash val="solid"/>
                      <a:round/>
                      <a:headEnd type="none" w="med" len="med"/>
                      <a:tailEnd type="none" w="med" len="med"/>
                    </a:lnL>
                    <a:lnR w="0" cap="flat" cmpd="sng" algn="ctr">
                      <a:solidFill>
                        <a:srgbClr val="D7C5BB"/>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0"/>
                  </a:ext>
                </a:extLst>
              </a:tr>
              <a:tr h="1027748">
                <a:tc>
                  <a:txBody>
                    <a:bodyPr/>
                    <a:lstStyle/>
                    <a:p>
                      <a:pPr algn="l">
                        <a:lnSpc>
                          <a:spcPts val="3359"/>
                        </a:lnSpc>
                        <a:defRPr/>
                      </a:pPr>
                      <a:r>
                        <a:rPr lang="en-US" sz="2400">
                          <a:solidFill>
                            <a:srgbClr val="2F0059"/>
                          </a:solidFill>
                          <a:latin typeface="TT Norms Bold"/>
                        </a:rPr>
                        <a:t>Irene Mutiara Situmorang/11422023</a:t>
                      </a:r>
                      <a:endParaRPr lang="en-US" sz="1100"/>
                    </a:p>
                  </a:txBody>
                  <a:tcPr marL="190500" marR="190500" marT="190500" marB="190500" anchor="ctr">
                    <a:lnL w="0" cap="flat" cmpd="sng" algn="ctr">
                      <a:solidFill>
                        <a:srgbClr val="D7C5BB"/>
                      </a:solidFill>
                      <a:prstDash val="solid"/>
                      <a:round/>
                      <a:headEnd type="none" w="med" len="med"/>
                      <a:tailEnd type="none" w="med" len="med"/>
                    </a:lnL>
                    <a:lnR w="0" cap="flat" cmpd="sng" algn="ctr">
                      <a:solidFill>
                        <a:srgbClr val="D7C5BB"/>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1"/>
                  </a:ext>
                </a:extLst>
              </a:tr>
              <a:tr h="1027748">
                <a:tc>
                  <a:txBody>
                    <a:bodyPr/>
                    <a:lstStyle/>
                    <a:p>
                      <a:pPr algn="l">
                        <a:lnSpc>
                          <a:spcPts val="3359"/>
                        </a:lnSpc>
                        <a:defRPr/>
                      </a:pPr>
                      <a:r>
                        <a:rPr lang="en-US" sz="2400">
                          <a:solidFill>
                            <a:srgbClr val="2F0059"/>
                          </a:solidFill>
                          <a:latin typeface="TT Norms Bold"/>
                        </a:rPr>
                        <a:t>Efran Rabdo Oktavianus Lumbantoruan/11422030</a:t>
                      </a:r>
                      <a:endParaRPr lang="en-US" sz="1100"/>
                    </a:p>
                  </a:txBody>
                  <a:tcPr marL="190500" marR="190500" marT="190500" marB="190500" anchor="ctr">
                    <a:lnL w="0" cap="flat" cmpd="sng" algn="ctr">
                      <a:solidFill>
                        <a:srgbClr val="D7C5BB"/>
                      </a:solidFill>
                      <a:prstDash val="solid"/>
                      <a:round/>
                      <a:headEnd type="none" w="med" len="med"/>
                      <a:tailEnd type="none" w="med" len="med"/>
                    </a:lnL>
                    <a:lnR w="0" cap="flat" cmpd="sng" algn="ctr">
                      <a:solidFill>
                        <a:srgbClr val="D7C5BB"/>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2"/>
                  </a:ext>
                </a:extLst>
              </a:tr>
              <a:tr h="1027748">
                <a:tc>
                  <a:txBody>
                    <a:bodyPr/>
                    <a:lstStyle/>
                    <a:p>
                      <a:pPr algn="l">
                        <a:lnSpc>
                          <a:spcPts val="3359"/>
                        </a:lnSpc>
                        <a:defRPr/>
                      </a:pPr>
                      <a:r>
                        <a:rPr lang="en-US" sz="2400">
                          <a:solidFill>
                            <a:srgbClr val="2F0059"/>
                          </a:solidFill>
                          <a:latin typeface="TT Norms Bold"/>
                        </a:rPr>
                        <a:t>Frans Elo Hansen Panjaitan/11422031</a:t>
                      </a:r>
                      <a:endParaRPr lang="en-US" sz="1100"/>
                    </a:p>
                  </a:txBody>
                  <a:tcPr marL="190500" marR="190500" marT="190500" marB="190500" anchor="ctr">
                    <a:lnL w="0" cap="flat" cmpd="sng" algn="ctr">
                      <a:solidFill>
                        <a:srgbClr val="D7C5BB"/>
                      </a:solidFill>
                      <a:prstDash val="solid"/>
                      <a:round/>
                      <a:headEnd type="none" w="med" len="med"/>
                      <a:tailEnd type="none" w="med" len="med"/>
                    </a:lnL>
                    <a:lnR w="0" cap="flat" cmpd="sng" algn="ctr">
                      <a:solidFill>
                        <a:srgbClr val="D7C5BB"/>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3"/>
                  </a:ext>
                </a:extLst>
              </a:tr>
              <a:tr h="1027748">
                <a:tc>
                  <a:txBody>
                    <a:bodyPr/>
                    <a:lstStyle/>
                    <a:p>
                      <a:pPr algn="l">
                        <a:lnSpc>
                          <a:spcPts val="3359"/>
                        </a:lnSpc>
                        <a:defRPr/>
                      </a:pPr>
                      <a:r>
                        <a:rPr lang="en-US" sz="2400">
                          <a:solidFill>
                            <a:srgbClr val="2F0059"/>
                          </a:solidFill>
                          <a:latin typeface="TT Norms Bold"/>
                        </a:rPr>
                        <a:t>Gladys Eunice Barbara Sitinjak/11422048</a:t>
                      </a:r>
                      <a:endParaRPr lang="en-US" sz="1100"/>
                    </a:p>
                  </a:txBody>
                  <a:tcPr marL="190500" marR="190500" marT="190500" marB="190500" anchor="ctr">
                    <a:lnL w="0" cap="flat" cmpd="sng" algn="ctr">
                      <a:solidFill>
                        <a:srgbClr val="D7C5BB"/>
                      </a:solidFill>
                      <a:prstDash val="solid"/>
                      <a:round/>
                      <a:headEnd type="none" w="med" len="med"/>
                      <a:tailEnd type="none" w="med" len="med"/>
                    </a:lnL>
                    <a:lnR w="0" cap="flat" cmpd="sng" algn="ctr">
                      <a:solidFill>
                        <a:srgbClr val="D7C5BB"/>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AutoShape 3"/>
          <p:cNvSpPr/>
          <p:nvPr/>
        </p:nvSpPr>
        <p:spPr>
          <a:xfrm rot="-5400000">
            <a:off x="1449085" y="5141520"/>
            <a:ext cx="10943388" cy="0"/>
          </a:xfrm>
          <a:prstGeom prst="line">
            <a:avLst/>
          </a:prstGeom>
          <a:ln w="19050" cap="rnd">
            <a:solidFill>
              <a:srgbClr val="D451FD"/>
            </a:solidFill>
            <a:prstDash val="solid"/>
            <a:headEnd type="none" w="sm" len="sm"/>
            <a:tailEnd type="none" w="sm" len="sm"/>
          </a:ln>
        </p:spPr>
      </p:sp>
      <p:sp>
        <p:nvSpPr>
          <p:cNvPr id="4" name="TextBox 4"/>
          <p:cNvSpPr txBox="1"/>
          <p:nvPr/>
        </p:nvSpPr>
        <p:spPr>
          <a:xfrm>
            <a:off x="6651761" y="1452562"/>
            <a:ext cx="12576879" cy="847725"/>
          </a:xfrm>
          <a:prstGeom prst="rect">
            <a:avLst/>
          </a:prstGeom>
        </p:spPr>
        <p:txBody>
          <a:bodyPr lIns="0" tIns="0" rIns="0" bIns="0" rtlCol="0" anchor="t">
            <a:spAutoFit/>
          </a:bodyPr>
          <a:lstStyle/>
          <a:p>
            <a:pPr algn="ctr">
              <a:lnSpc>
                <a:spcPts val="6720"/>
              </a:lnSpc>
              <a:spcBef>
                <a:spcPct val="0"/>
              </a:spcBef>
            </a:pPr>
            <a:r>
              <a:rPr lang="en-US" sz="5600">
                <a:solidFill>
                  <a:srgbClr val="000000"/>
                </a:solidFill>
                <a:latin typeface="TT Firs Neue Bold"/>
              </a:rPr>
              <a:t>ANGGOTA</a:t>
            </a:r>
          </a:p>
        </p:txBody>
      </p:sp>
      <p:pic>
        <p:nvPicPr>
          <p:cNvPr id="5" name="Picture 5"/>
          <p:cNvPicPr>
            <a:picLocks noChangeAspect="1"/>
          </p:cNvPicPr>
          <p:nvPr/>
        </p:nvPicPr>
        <p:blipFill>
          <a:blip r:embed="rId2"/>
          <a:srcRect/>
          <a:stretch>
            <a:fillRect/>
          </a:stretch>
        </p:blipFill>
        <p:spPr>
          <a:xfrm>
            <a:off x="1028700" y="1471105"/>
            <a:ext cx="5519910" cy="73598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24057" y="2028688"/>
            <a:ext cx="6240971" cy="6229623"/>
          </a:xfrm>
          <a:prstGeom prst="rect">
            <a:avLst/>
          </a:prstGeom>
        </p:spPr>
      </p:pic>
      <p:pic>
        <p:nvPicPr>
          <p:cNvPr id="3" name="Picture 3"/>
          <p:cNvPicPr>
            <a:picLocks noChangeAspect="1"/>
          </p:cNvPicPr>
          <p:nvPr/>
        </p:nvPicPr>
        <p:blipFill>
          <a:blip r:embed="rId4">
            <a:alphaModFix amt="6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57990" y="471488"/>
            <a:ext cx="9344025" cy="9344025"/>
          </a:xfrm>
          <a:prstGeom prst="rect">
            <a:avLst/>
          </a:prstGeom>
        </p:spPr>
      </p:pic>
      <p:graphicFrame>
        <p:nvGraphicFramePr>
          <p:cNvPr id="4" name="Table 4"/>
          <p:cNvGraphicFramePr>
            <a:graphicFrameLocks noGrp="1"/>
          </p:cNvGraphicFramePr>
          <p:nvPr/>
        </p:nvGraphicFramePr>
        <p:xfrm>
          <a:off x="7868741" y="1028700"/>
          <a:ext cx="10054894" cy="8146181"/>
        </p:xfrm>
        <a:graphic>
          <a:graphicData uri="http://schemas.openxmlformats.org/drawingml/2006/table">
            <a:tbl>
              <a:tblPr/>
              <a:tblGrid>
                <a:gridCol w="1480712">
                  <a:extLst>
                    <a:ext uri="{9D8B030D-6E8A-4147-A177-3AD203B41FA5}">
                      <a16:colId xmlns:a16="http://schemas.microsoft.com/office/drawing/2014/main" val="20000"/>
                    </a:ext>
                  </a:extLst>
                </a:gridCol>
                <a:gridCol w="8574182">
                  <a:extLst>
                    <a:ext uri="{9D8B030D-6E8A-4147-A177-3AD203B41FA5}">
                      <a16:colId xmlns:a16="http://schemas.microsoft.com/office/drawing/2014/main" val="20001"/>
                    </a:ext>
                  </a:extLst>
                </a:gridCol>
              </a:tblGrid>
              <a:tr h="1028700">
                <a:tc>
                  <a:txBody>
                    <a:bodyPr/>
                    <a:lstStyle/>
                    <a:p>
                      <a:pPr marL="0" lvl="1" indent="0" algn="ctr">
                        <a:lnSpc>
                          <a:spcPts val="3919"/>
                        </a:lnSpc>
                        <a:spcBef>
                          <a:spcPct val="0"/>
                        </a:spcBef>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tc>
                  <a:txBody>
                    <a:bodyPr/>
                    <a:lstStyle/>
                    <a:p>
                      <a:pPr marL="0" lvl="1" indent="0" algn="l">
                        <a:lnSpc>
                          <a:spcPts val="3919"/>
                        </a:lnSpc>
                        <a:spcBef>
                          <a:spcPct val="0"/>
                        </a:spcBef>
                        <a:defRPr/>
                      </a:pPr>
                      <a:r>
                        <a:rPr lang="en-US" sz="2799" spc="419">
                          <a:solidFill>
                            <a:srgbClr val="3CB6C0"/>
                          </a:solidFill>
                          <a:latin typeface="TT Norms"/>
                        </a:rPr>
                        <a:t>Latar belakang</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0"/>
                  </a:ext>
                </a:extLst>
              </a:tr>
              <a:tr h="1028700">
                <a:tc>
                  <a:txBody>
                    <a:bodyPr/>
                    <a:lstStyle/>
                    <a:p>
                      <a:pPr marL="0" lvl="1" indent="0" algn="ctr">
                        <a:lnSpc>
                          <a:spcPts val="3919"/>
                        </a:lnSpc>
                        <a:spcBef>
                          <a:spcPct val="0"/>
                        </a:spcBef>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tc>
                  <a:txBody>
                    <a:bodyPr/>
                    <a:lstStyle/>
                    <a:p>
                      <a:pPr marL="0" lvl="1" indent="0" algn="l">
                        <a:lnSpc>
                          <a:spcPts val="3919"/>
                        </a:lnSpc>
                        <a:spcBef>
                          <a:spcPct val="0"/>
                        </a:spcBef>
                        <a:defRPr/>
                      </a:pPr>
                      <a:r>
                        <a:rPr lang="en-US" sz="2799" spc="419">
                          <a:solidFill>
                            <a:srgbClr val="3CB6C0"/>
                          </a:solidFill>
                          <a:latin typeface="TT Norms"/>
                        </a:rPr>
                        <a:t>TUJUAN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1"/>
                  </a:ext>
                </a:extLst>
              </a:tr>
              <a:tr h="1973983">
                <a:tc>
                  <a:txBody>
                    <a:bodyPr/>
                    <a:lstStyle/>
                    <a:p>
                      <a:pPr marL="0" lvl="1" indent="0" algn="ctr">
                        <a:lnSpc>
                          <a:spcPts val="3919"/>
                        </a:lnSpc>
                        <a:spcBef>
                          <a:spcPct val="0"/>
                        </a:spcBef>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tc>
                  <a:txBody>
                    <a:bodyPr/>
                    <a:lstStyle/>
                    <a:p>
                      <a:pPr marL="0" lvl="1" indent="0" algn="l">
                        <a:lnSpc>
                          <a:spcPts val="3919"/>
                        </a:lnSpc>
                        <a:spcBef>
                          <a:spcPct val="0"/>
                        </a:spcBef>
                        <a:defRPr/>
                      </a:pPr>
                      <a:r>
                        <a:rPr lang="en-US" sz="2799" spc="419">
                          <a:solidFill>
                            <a:srgbClr val="3CB6C0"/>
                          </a:solidFill>
                          <a:latin typeface="TT Norms"/>
                        </a:rPr>
                        <a:t>DESKRIPSI /METODE YANG DILAKSANAKAN UNTUK MENCAPAI TUJUAN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marL="0" lvl="1" indent="0" algn="ctr">
                        <a:lnSpc>
                          <a:spcPts val="3919"/>
                        </a:lnSpc>
                        <a:spcBef>
                          <a:spcPct val="0"/>
                        </a:spcBef>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tc>
                  <a:txBody>
                    <a:bodyPr/>
                    <a:lstStyle/>
                    <a:p>
                      <a:pPr marL="0" lvl="1" indent="0" algn="l">
                        <a:lnSpc>
                          <a:spcPts val="3919"/>
                        </a:lnSpc>
                        <a:spcBef>
                          <a:spcPct val="0"/>
                        </a:spcBef>
                        <a:defRPr/>
                      </a:pPr>
                      <a:r>
                        <a:rPr lang="en-US" sz="2799" spc="419">
                          <a:solidFill>
                            <a:srgbClr val="3CB6C0"/>
                          </a:solidFill>
                          <a:latin typeface="TT Norms"/>
                        </a:rPr>
                        <a:t>PELAKSANAAN DARI METODE</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3"/>
                  </a:ext>
                </a:extLst>
              </a:tr>
              <a:tr h="1028700">
                <a:tc>
                  <a:txBody>
                    <a:bodyPr/>
                    <a:lstStyle/>
                    <a:p>
                      <a:pPr marL="0" lvl="1" indent="0" algn="ctr">
                        <a:lnSpc>
                          <a:spcPts val="3919"/>
                        </a:lnSpc>
                        <a:spcBef>
                          <a:spcPct val="0"/>
                        </a:spcBef>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tc>
                  <a:txBody>
                    <a:bodyPr/>
                    <a:lstStyle/>
                    <a:p>
                      <a:pPr marL="0" lvl="1" indent="0" algn="l">
                        <a:lnSpc>
                          <a:spcPts val="3919"/>
                        </a:lnSpc>
                        <a:spcBef>
                          <a:spcPct val="0"/>
                        </a:spcBef>
                        <a:defRPr/>
                      </a:pPr>
                      <a:r>
                        <a:rPr lang="en-US" sz="2799" spc="419">
                          <a:solidFill>
                            <a:srgbClr val="3CB6C0"/>
                          </a:solidFill>
                          <a:latin typeface="TT Norms"/>
                        </a:rPr>
                        <a:t>HASIL ANALISIS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4"/>
                  </a:ext>
                </a:extLst>
              </a:tr>
              <a:tr h="1028700">
                <a:tc>
                  <a:txBody>
                    <a:bodyPr/>
                    <a:lstStyle/>
                    <a:p>
                      <a:pPr marL="0" lvl="1" indent="0" algn="ctr">
                        <a:lnSpc>
                          <a:spcPts val="3919"/>
                        </a:lnSpc>
                        <a:spcBef>
                          <a:spcPct val="0"/>
                        </a:spcBef>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tc>
                  <a:txBody>
                    <a:bodyPr/>
                    <a:lstStyle/>
                    <a:p>
                      <a:pPr marL="0" lvl="1" indent="0" algn="l">
                        <a:lnSpc>
                          <a:spcPts val="3919"/>
                        </a:lnSpc>
                        <a:spcBef>
                          <a:spcPct val="0"/>
                        </a:spcBef>
                        <a:defRPr/>
                      </a:pPr>
                      <a:r>
                        <a:rPr lang="en-US" sz="2799" spc="419">
                          <a:solidFill>
                            <a:srgbClr val="3CB6C0"/>
                          </a:solidFill>
                          <a:latin typeface="TT Norms"/>
                        </a:rPr>
                        <a:t>KESIMPULAN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5"/>
                  </a:ext>
                </a:extLst>
              </a:tr>
              <a:tr h="1028700">
                <a:tc>
                  <a:txBody>
                    <a:bodyPr/>
                    <a:lstStyle/>
                    <a:p>
                      <a:pPr marL="0" lvl="1" indent="0" algn="ctr">
                        <a:lnSpc>
                          <a:spcPts val="3919"/>
                        </a:lnSpc>
                        <a:spcBef>
                          <a:spcPct val="0"/>
                        </a:spcBef>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tc>
                  <a:txBody>
                    <a:bodyPr/>
                    <a:lstStyle/>
                    <a:p>
                      <a:pPr marL="0" lvl="1" indent="0" algn="l">
                        <a:lnSpc>
                          <a:spcPts val="3919"/>
                        </a:lnSpc>
                        <a:spcBef>
                          <a:spcPct val="0"/>
                        </a:spcBef>
                        <a:defRPr/>
                      </a:pPr>
                      <a:r>
                        <a:rPr lang="en-US" sz="2799" spc="419">
                          <a:solidFill>
                            <a:srgbClr val="3CB6C0"/>
                          </a:solidFill>
                          <a:latin typeface="TT Norms"/>
                        </a:rPr>
                        <a:t>DEMO</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D451FD"/>
                      </a:solidFill>
                      <a:prstDash val="solid"/>
                      <a:round/>
                      <a:headEnd type="none" w="med" len="med"/>
                      <a:tailEnd type="none" w="med" len="med"/>
                    </a:lnT>
                    <a:lnB w="19050" cap="flat" cmpd="sng" algn="ctr">
                      <a:solidFill>
                        <a:srgbClr val="D451FD"/>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TextBox 5"/>
          <p:cNvSpPr txBox="1"/>
          <p:nvPr/>
        </p:nvSpPr>
        <p:spPr>
          <a:xfrm>
            <a:off x="1028700" y="923925"/>
            <a:ext cx="6840041" cy="1943735"/>
          </a:xfrm>
          <a:prstGeom prst="rect">
            <a:avLst/>
          </a:prstGeom>
        </p:spPr>
        <p:txBody>
          <a:bodyPr lIns="0" tIns="0" rIns="0" bIns="0" rtlCol="0" anchor="t">
            <a:spAutoFit/>
          </a:bodyPr>
          <a:lstStyle/>
          <a:p>
            <a:pPr>
              <a:lnSpc>
                <a:spcPts val="7840"/>
              </a:lnSpc>
            </a:pPr>
            <a:r>
              <a:rPr lang="en-US" sz="5600">
                <a:solidFill>
                  <a:srgbClr val="3CB6C0"/>
                </a:solidFill>
                <a:latin typeface="TT Firs Neue Bold"/>
              </a:rPr>
              <a:t>Table of contents / Outline: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05977" y="4502952"/>
            <a:ext cx="9344025" cy="93440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61340" y="4778133"/>
            <a:ext cx="2277190" cy="227304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49470" y="4778133"/>
            <a:ext cx="2268916" cy="2273049"/>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39147" y="4888001"/>
            <a:ext cx="2053314" cy="205331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387266" y="4888001"/>
            <a:ext cx="2053314" cy="2053314"/>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9460" y="4888001"/>
            <a:ext cx="2060808" cy="2053314"/>
          </a:xfrm>
          <a:prstGeom prst="rect">
            <a:avLst/>
          </a:prstGeom>
        </p:spPr>
      </p:pic>
      <p:sp>
        <p:nvSpPr>
          <p:cNvPr id="8" name="TextBox 8"/>
          <p:cNvSpPr txBox="1"/>
          <p:nvPr/>
        </p:nvSpPr>
        <p:spPr>
          <a:xfrm>
            <a:off x="2865768" y="923925"/>
            <a:ext cx="12548191" cy="953135"/>
          </a:xfrm>
          <a:prstGeom prst="rect">
            <a:avLst/>
          </a:prstGeom>
        </p:spPr>
        <p:txBody>
          <a:bodyPr lIns="0" tIns="0" rIns="0" bIns="0" rtlCol="0" anchor="t">
            <a:spAutoFit/>
          </a:bodyPr>
          <a:lstStyle/>
          <a:p>
            <a:pPr marL="0" lvl="0" indent="0" algn="ctr">
              <a:lnSpc>
                <a:spcPts val="7840"/>
              </a:lnSpc>
              <a:spcBef>
                <a:spcPct val="0"/>
              </a:spcBef>
            </a:pPr>
            <a:r>
              <a:rPr lang="en-US" sz="5600">
                <a:solidFill>
                  <a:srgbClr val="3CB6C0"/>
                </a:solidFill>
                <a:latin typeface="TT Firs Neue Bold"/>
              </a:rPr>
              <a:t>Latar Belakang</a:t>
            </a:r>
          </a:p>
        </p:txBody>
      </p:sp>
      <p:sp>
        <p:nvSpPr>
          <p:cNvPr id="9" name="TextBox 9"/>
          <p:cNvSpPr txBox="1"/>
          <p:nvPr/>
        </p:nvSpPr>
        <p:spPr>
          <a:xfrm>
            <a:off x="2527895" y="3942840"/>
            <a:ext cx="13232211" cy="4306955"/>
          </a:xfrm>
          <a:prstGeom prst="rect">
            <a:avLst/>
          </a:prstGeom>
        </p:spPr>
        <p:txBody>
          <a:bodyPr lIns="0" tIns="0" rIns="0" bIns="0" rtlCol="0" anchor="t">
            <a:spAutoFit/>
          </a:bodyPr>
          <a:lstStyle/>
          <a:p>
            <a:pPr marL="737205" lvl="1" indent="-368603">
              <a:lnSpc>
                <a:spcPts val="4780"/>
              </a:lnSpc>
              <a:buFont typeface="Arial"/>
              <a:buChar char="•"/>
            </a:pPr>
            <a:r>
              <a:rPr lang="en-US" sz="3414">
                <a:solidFill>
                  <a:srgbClr val="FFFFFF"/>
                </a:solidFill>
                <a:latin typeface="TT Norms Bold"/>
              </a:rPr>
              <a:t>UMKM MAUAS</a:t>
            </a:r>
            <a:r>
              <a:rPr lang="en-US" sz="3414" u="none">
                <a:solidFill>
                  <a:srgbClr val="FFFFFF"/>
                </a:solidFill>
                <a:latin typeface="TT Norms Bold"/>
              </a:rPr>
              <a:t> JKM mengalami kesulitan dalam promosi dan penjualan produk.</a:t>
            </a:r>
          </a:p>
          <a:p>
            <a:pPr>
              <a:lnSpc>
                <a:spcPts val="6055"/>
              </a:lnSpc>
            </a:pPr>
            <a:endParaRPr lang="en-US" sz="3414" u="none">
              <a:solidFill>
                <a:srgbClr val="FFFFFF"/>
              </a:solidFill>
              <a:latin typeface="TT Norms Bold"/>
            </a:endParaRPr>
          </a:p>
          <a:p>
            <a:pPr marL="737205" lvl="1" indent="-368603">
              <a:lnSpc>
                <a:spcPts val="4780"/>
              </a:lnSpc>
              <a:buFont typeface="Arial"/>
              <a:buChar char="•"/>
            </a:pPr>
            <a:r>
              <a:rPr lang="en-US" sz="3414" u="none">
                <a:solidFill>
                  <a:srgbClr val="FFFFFF"/>
                </a:solidFill>
                <a:latin typeface="TT Norms Bold"/>
              </a:rPr>
              <a:t>Mengandalkan media sosial saja sebagai media informasi dan penjualan.</a:t>
            </a:r>
          </a:p>
          <a:p>
            <a:pPr marL="0" lvl="0" indent="0" algn="ctr">
              <a:lnSpc>
                <a:spcPts val="4780"/>
              </a:lnSpc>
              <a:spcBef>
                <a:spcPct val="0"/>
              </a:spcBef>
            </a:pPr>
            <a:endParaRPr lang="en-US" sz="3414" u="none">
              <a:solidFill>
                <a:srgbClr val="FFFFFF"/>
              </a:solidFill>
              <a:latin typeface="TT Norms Bold"/>
            </a:endParaRPr>
          </a:p>
          <a:p>
            <a:pPr marL="0" lvl="0" indent="0" algn="ctr">
              <a:lnSpc>
                <a:spcPts val="4780"/>
              </a:lnSpc>
              <a:spcBef>
                <a:spcPct val="0"/>
              </a:spcBef>
            </a:pPr>
            <a:endParaRPr lang="en-US" sz="3414" u="none">
              <a:solidFill>
                <a:srgbClr val="FFFFFF"/>
              </a:solidFill>
              <a:latin typeface="TT Norms Bold"/>
            </a:endParaRPr>
          </a:p>
        </p:txBody>
      </p:sp>
      <p:pic>
        <p:nvPicPr>
          <p:cNvPr id="10" name="Picture 10"/>
          <p:cNvPicPr>
            <a:picLocks noChangeAspect="1"/>
          </p:cNvPicPr>
          <p:nvPr/>
        </p:nvPicPr>
        <p:blipFill>
          <a:blip r:embed="rId14">
            <a:alphaModFix amt="65000"/>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203438" y="-3219133"/>
            <a:ext cx="9344025" cy="9344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05977" y="4502952"/>
            <a:ext cx="9344025" cy="93440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61340" y="4778133"/>
            <a:ext cx="2277190" cy="227304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49470" y="4778133"/>
            <a:ext cx="2268916" cy="2273049"/>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39147" y="4888001"/>
            <a:ext cx="2053314" cy="205331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387266" y="4888001"/>
            <a:ext cx="2053314" cy="2053314"/>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9460" y="4888001"/>
            <a:ext cx="2060808" cy="2053314"/>
          </a:xfrm>
          <a:prstGeom prst="rect">
            <a:avLst/>
          </a:prstGeom>
        </p:spPr>
      </p:pic>
      <p:sp>
        <p:nvSpPr>
          <p:cNvPr id="8" name="TextBox 8"/>
          <p:cNvSpPr txBox="1"/>
          <p:nvPr/>
        </p:nvSpPr>
        <p:spPr>
          <a:xfrm>
            <a:off x="2865768" y="1544056"/>
            <a:ext cx="12548191" cy="953135"/>
          </a:xfrm>
          <a:prstGeom prst="rect">
            <a:avLst/>
          </a:prstGeom>
        </p:spPr>
        <p:txBody>
          <a:bodyPr lIns="0" tIns="0" rIns="0" bIns="0" rtlCol="0" anchor="t">
            <a:spAutoFit/>
          </a:bodyPr>
          <a:lstStyle/>
          <a:p>
            <a:pPr marL="0" lvl="0" indent="0" algn="ctr">
              <a:lnSpc>
                <a:spcPts val="7840"/>
              </a:lnSpc>
              <a:spcBef>
                <a:spcPct val="0"/>
              </a:spcBef>
            </a:pPr>
            <a:r>
              <a:rPr lang="en-US" sz="5600">
                <a:solidFill>
                  <a:srgbClr val="3CB6C0"/>
                </a:solidFill>
                <a:latin typeface="TT Firs Neue Bold"/>
              </a:rPr>
              <a:t>TUJUAN</a:t>
            </a:r>
          </a:p>
        </p:txBody>
      </p:sp>
      <p:pic>
        <p:nvPicPr>
          <p:cNvPr id="9" name="Picture 9"/>
          <p:cNvPicPr>
            <a:picLocks noChangeAspect="1"/>
          </p:cNvPicPr>
          <p:nvPr/>
        </p:nvPicPr>
        <p:blipFill>
          <a:blip r:embed="rId14">
            <a:alphaModFix amt="65000"/>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203438" y="-3219133"/>
            <a:ext cx="9344025" cy="9344025"/>
          </a:xfrm>
          <a:prstGeom prst="rect">
            <a:avLst/>
          </a:prstGeom>
        </p:spPr>
      </p:pic>
      <p:sp>
        <p:nvSpPr>
          <p:cNvPr id="10" name="TextBox 10"/>
          <p:cNvSpPr txBox="1"/>
          <p:nvPr/>
        </p:nvSpPr>
        <p:spPr>
          <a:xfrm>
            <a:off x="978299" y="4048408"/>
            <a:ext cx="16323128" cy="2142559"/>
          </a:xfrm>
          <a:prstGeom prst="rect">
            <a:avLst/>
          </a:prstGeom>
        </p:spPr>
        <p:txBody>
          <a:bodyPr lIns="0" tIns="0" rIns="0" bIns="0" rtlCol="0" anchor="t">
            <a:spAutoFit/>
          </a:bodyPr>
          <a:lstStyle/>
          <a:p>
            <a:pPr algn="just">
              <a:lnSpc>
                <a:spcPts val="4282"/>
              </a:lnSpc>
              <a:spcBef>
                <a:spcPct val="0"/>
              </a:spcBef>
            </a:pPr>
            <a:r>
              <a:rPr lang="en-US" sz="3059">
                <a:solidFill>
                  <a:srgbClr val="FFFFFF"/>
                </a:solidFill>
                <a:latin typeface="TT Firs Neue Bold"/>
              </a:rPr>
              <a:t>Pada sistem yang akan dibangun ini bertujuan untuk membantu MAUAS JKM dalam memasarkan produk agar dikenal oleh masyarakat, dan mempermudah para customer dalam menemukan informasi MAUAS JKM tentang letak,jenis produk yang dijual serta harga produk sampai pembelian.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57864" y="3911819"/>
            <a:ext cx="8001777" cy="8016353"/>
          </a:xfrm>
          <a:prstGeom prst="rect">
            <a:avLst/>
          </a:prstGeom>
        </p:spPr>
      </p:pic>
      <p:sp>
        <p:nvSpPr>
          <p:cNvPr id="3" name="TextBox 3"/>
          <p:cNvSpPr txBox="1"/>
          <p:nvPr/>
        </p:nvSpPr>
        <p:spPr>
          <a:xfrm>
            <a:off x="1028700" y="1487681"/>
            <a:ext cx="5866268" cy="953135"/>
          </a:xfrm>
          <a:prstGeom prst="rect">
            <a:avLst/>
          </a:prstGeom>
        </p:spPr>
        <p:txBody>
          <a:bodyPr lIns="0" tIns="0" rIns="0" bIns="0" rtlCol="0" anchor="t">
            <a:spAutoFit/>
          </a:bodyPr>
          <a:lstStyle/>
          <a:p>
            <a:pPr marL="0" lvl="0" indent="0" algn="l">
              <a:lnSpc>
                <a:spcPts val="7840"/>
              </a:lnSpc>
              <a:spcBef>
                <a:spcPct val="0"/>
              </a:spcBef>
            </a:pPr>
            <a:r>
              <a:rPr lang="en-US" sz="5600">
                <a:solidFill>
                  <a:srgbClr val="3CB6C0"/>
                </a:solidFill>
                <a:latin typeface="TT Firs Neue Bold"/>
              </a:rPr>
              <a:t>Metode</a:t>
            </a:r>
          </a:p>
        </p:txBody>
      </p:sp>
      <p:sp>
        <p:nvSpPr>
          <p:cNvPr id="4" name="TextBox 4"/>
          <p:cNvSpPr txBox="1"/>
          <p:nvPr/>
        </p:nvSpPr>
        <p:spPr>
          <a:xfrm>
            <a:off x="1028700" y="3748045"/>
            <a:ext cx="5605776" cy="4171951"/>
          </a:xfrm>
          <a:prstGeom prst="rect">
            <a:avLst/>
          </a:prstGeom>
        </p:spPr>
        <p:txBody>
          <a:bodyPr lIns="0" tIns="0" rIns="0" bIns="0" rtlCol="0" anchor="t">
            <a:spAutoFit/>
          </a:bodyPr>
          <a:lstStyle/>
          <a:p>
            <a:pPr marL="0" lvl="0" indent="0" algn="just">
              <a:lnSpc>
                <a:spcPts val="4199"/>
              </a:lnSpc>
            </a:pPr>
            <a:r>
              <a:rPr lang="en-US" sz="2999">
                <a:solidFill>
                  <a:srgbClr val="FFFFFF"/>
                </a:solidFill>
                <a:latin typeface="TT Norms Bold"/>
              </a:rPr>
              <a:t>Metodelogi yang digunakan untuk membangun website MAUAS JKM adalah metode waterfall. Metode waterfall adalah metode yang menyediakan pendekatan langkah demi langkah untuk siklus hidup perangkat lunak. </a:t>
            </a:r>
          </a:p>
        </p:txBody>
      </p:sp>
      <p:pic>
        <p:nvPicPr>
          <p:cNvPr id="5" name="Picture 5"/>
          <p:cNvPicPr>
            <a:picLocks noChangeAspect="1"/>
          </p:cNvPicPr>
          <p:nvPr/>
        </p:nvPicPr>
        <p:blipFill>
          <a:blip r:embed="rId4"/>
          <a:srcRect l="3886" r="3886"/>
          <a:stretch>
            <a:fillRect/>
          </a:stretch>
        </p:blipFill>
        <p:spPr>
          <a:xfrm>
            <a:off x="8658753" y="3805195"/>
            <a:ext cx="9144000" cy="2057400"/>
          </a:xfrm>
          <a:prstGeom prst="rect">
            <a:avLst/>
          </a:prstGeom>
        </p:spPr>
      </p:pic>
      <p:sp>
        <p:nvSpPr>
          <p:cNvPr id="6" name="TextBox 6"/>
          <p:cNvSpPr txBox="1"/>
          <p:nvPr/>
        </p:nvSpPr>
        <p:spPr>
          <a:xfrm>
            <a:off x="8658753" y="2213518"/>
            <a:ext cx="7782460" cy="905259"/>
          </a:xfrm>
          <a:prstGeom prst="rect">
            <a:avLst/>
          </a:prstGeom>
        </p:spPr>
        <p:txBody>
          <a:bodyPr lIns="0" tIns="0" rIns="0" bIns="0" rtlCol="0" anchor="t">
            <a:spAutoFit/>
          </a:bodyPr>
          <a:lstStyle/>
          <a:p>
            <a:pPr>
              <a:lnSpc>
                <a:spcPts val="3653"/>
              </a:lnSpc>
            </a:pPr>
            <a:r>
              <a:rPr lang="en-US" sz="2609">
                <a:solidFill>
                  <a:srgbClr val="D451FD"/>
                </a:solidFill>
                <a:latin typeface="TT Norms Bold"/>
              </a:rPr>
              <a:t>Berikut gambar dari tahap – tahap yang dilakukan </a:t>
            </a:r>
          </a:p>
          <a:p>
            <a:pPr marL="0" lvl="0" indent="0">
              <a:lnSpc>
                <a:spcPts val="3653"/>
              </a:lnSpc>
              <a:spcBef>
                <a:spcPct val="0"/>
              </a:spcBef>
            </a:pPr>
            <a:r>
              <a:rPr lang="en-US" sz="2609">
                <a:solidFill>
                  <a:srgbClr val="D451FD"/>
                </a:solidFill>
                <a:latin typeface="TT Norms Bold"/>
              </a:rPr>
              <a:t>di dalam model waterfall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011930"/>
            <a:ext cx="3808166" cy="5246370"/>
            <a:chOff x="0" y="0"/>
            <a:chExt cx="589985" cy="812800"/>
          </a:xfrm>
        </p:grpSpPr>
        <p:sp>
          <p:nvSpPr>
            <p:cNvPr id="3" name="Freeform 3"/>
            <p:cNvSpPr/>
            <p:nvPr/>
          </p:nvSpPr>
          <p:spPr>
            <a:xfrm>
              <a:off x="0" y="0"/>
              <a:ext cx="589985" cy="812800"/>
            </a:xfrm>
            <a:custGeom>
              <a:avLst/>
              <a:gdLst/>
              <a:ahLst/>
              <a:cxnLst/>
              <a:rect l="l" t="t" r="r" b="b"/>
              <a:pathLst>
                <a:path w="589985" h="812800">
                  <a:moveTo>
                    <a:pt x="0" y="0"/>
                  </a:moveTo>
                  <a:lnTo>
                    <a:pt x="589985" y="0"/>
                  </a:lnTo>
                  <a:lnTo>
                    <a:pt x="589985" y="812800"/>
                  </a:lnTo>
                  <a:lnTo>
                    <a:pt x="0" y="812800"/>
                  </a:lnTo>
                  <a:close/>
                </a:path>
              </a:pathLst>
            </a:custGeom>
            <a:solidFill>
              <a:srgbClr val="3CB6C0"/>
            </a:solidFill>
          </p:spPr>
          <p:txBody>
            <a:bodyPr/>
            <a:lstStyle/>
            <a:p>
              <a:endParaRPr lang="en-ID" dirty="0"/>
            </a:p>
          </p:txBody>
        </p:sp>
        <p:sp>
          <p:nvSpPr>
            <p:cNvPr id="4" name="TextBox 4"/>
            <p:cNvSpPr txBox="1"/>
            <p:nvPr/>
          </p:nvSpPr>
          <p:spPr>
            <a:xfrm>
              <a:off x="0" y="0"/>
              <a:ext cx="589646" cy="812800"/>
            </a:xfrm>
            <a:prstGeom prst="rect">
              <a:avLst/>
            </a:prstGeom>
          </p:spPr>
          <p:txBody>
            <a:bodyPr lIns="50800" tIns="50800" rIns="50800" bIns="50800" rtlCol="0" anchor="ctr"/>
            <a:lstStyle/>
            <a:p>
              <a:pPr algn="ctr">
                <a:lnSpc>
                  <a:spcPts val="3899"/>
                </a:lnSpc>
              </a:pPr>
              <a:r>
                <a:rPr lang="en-US" sz="2999" dirty="0">
                  <a:solidFill>
                    <a:srgbClr val="000000"/>
                  </a:solidFill>
                  <a:latin typeface="TT Norms Bold"/>
                </a:rPr>
                <a:t>Communication </a:t>
              </a:r>
            </a:p>
          </p:txBody>
        </p:sp>
      </p:grpSp>
      <p:grpSp>
        <p:nvGrpSpPr>
          <p:cNvPr id="5" name="Group 5"/>
          <p:cNvGrpSpPr/>
          <p:nvPr/>
        </p:nvGrpSpPr>
        <p:grpSpPr>
          <a:xfrm>
            <a:off x="7073230" y="3894533"/>
            <a:ext cx="3805977" cy="2497933"/>
            <a:chOff x="0" y="0"/>
            <a:chExt cx="589645" cy="386995"/>
          </a:xfrm>
        </p:grpSpPr>
        <p:sp>
          <p:nvSpPr>
            <p:cNvPr id="6" name="Freeform 6"/>
            <p:cNvSpPr/>
            <p:nvPr/>
          </p:nvSpPr>
          <p:spPr>
            <a:xfrm>
              <a:off x="0" y="0"/>
              <a:ext cx="589645" cy="386995"/>
            </a:xfrm>
            <a:custGeom>
              <a:avLst/>
              <a:gdLst/>
              <a:ahLst/>
              <a:cxnLst/>
              <a:rect l="l" t="t" r="r" b="b"/>
              <a:pathLst>
                <a:path w="589645" h="386995">
                  <a:moveTo>
                    <a:pt x="0" y="0"/>
                  </a:moveTo>
                  <a:lnTo>
                    <a:pt x="589645" y="0"/>
                  </a:lnTo>
                  <a:lnTo>
                    <a:pt x="589645" y="386995"/>
                  </a:lnTo>
                  <a:lnTo>
                    <a:pt x="0" y="386995"/>
                  </a:lnTo>
                  <a:close/>
                </a:path>
              </a:pathLst>
            </a:custGeom>
            <a:solidFill>
              <a:srgbClr val="D451FD"/>
            </a:solidFill>
          </p:spPr>
        </p:sp>
        <p:sp>
          <p:nvSpPr>
            <p:cNvPr id="7" name="TextBox 7"/>
            <p:cNvSpPr txBox="1"/>
            <p:nvPr/>
          </p:nvSpPr>
          <p:spPr>
            <a:xfrm>
              <a:off x="0" y="0"/>
              <a:ext cx="589645" cy="386995"/>
            </a:xfrm>
            <a:prstGeom prst="rect">
              <a:avLst/>
            </a:prstGeom>
          </p:spPr>
          <p:txBody>
            <a:bodyPr lIns="50800" tIns="50800" rIns="50800" bIns="50800" rtlCol="0" anchor="ctr"/>
            <a:lstStyle/>
            <a:p>
              <a:pPr algn="ctr">
                <a:lnSpc>
                  <a:spcPts val="3899"/>
                </a:lnSpc>
              </a:pPr>
              <a:r>
                <a:rPr lang="en-US" sz="2999" dirty="0">
                  <a:solidFill>
                    <a:srgbClr val="FFFFFF"/>
                  </a:solidFill>
                  <a:latin typeface="TT Norms Bold"/>
                </a:rPr>
                <a:t>Planning</a:t>
              </a:r>
            </a:p>
          </p:txBody>
        </p:sp>
      </p:grpSp>
      <p:grpSp>
        <p:nvGrpSpPr>
          <p:cNvPr id="8" name="Group 8"/>
          <p:cNvGrpSpPr/>
          <p:nvPr/>
        </p:nvGrpSpPr>
        <p:grpSpPr>
          <a:xfrm>
            <a:off x="13119948" y="3894533"/>
            <a:ext cx="3805977" cy="2497933"/>
            <a:chOff x="0" y="0"/>
            <a:chExt cx="589645" cy="386995"/>
          </a:xfrm>
        </p:grpSpPr>
        <p:sp>
          <p:nvSpPr>
            <p:cNvPr id="9" name="Freeform 9"/>
            <p:cNvSpPr/>
            <p:nvPr/>
          </p:nvSpPr>
          <p:spPr>
            <a:xfrm>
              <a:off x="0" y="0"/>
              <a:ext cx="589645" cy="386995"/>
            </a:xfrm>
            <a:custGeom>
              <a:avLst/>
              <a:gdLst/>
              <a:ahLst/>
              <a:cxnLst/>
              <a:rect l="l" t="t" r="r" b="b"/>
              <a:pathLst>
                <a:path w="589645" h="386995">
                  <a:moveTo>
                    <a:pt x="0" y="0"/>
                  </a:moveTo>
                  <a:lnTo>
                    <a:pt x="589645" y="0"/>
                  </a:lnTo>
                  <a:lnTo>
                    <a:pt x="589645" y="386995"/>
                  </a:lnTo>
                  <a:lnTo>
                    <a:pt x="0" y="386995"/>
                  </a:lnTo>
                  <a:close/>
                </a:path>
              </a:pathLst>
            </a:custGeom>
            <a:solidFill>
              <a:srgbClr val="131E30"/>
            </a:solidFill>
          </p:spPr>
        </p:sp>
        <p:sp>
          <p:nvSpPr>
            <p:cNvPr id="10" name="TextBox 10"/>
            <p:cNvSpPr txBox="1"/>
            <p:nvPr/>
          </p:nvSpPr>
          <p:spPr>
            <a:xfrm>
              <a:off x="0" y="0"/>
              <a:ext cx="576364" cy="386995"/>
            </a:xfrm>
            <a:prstGeom prst="rect">
              <a:avLst/>
            </a:prstGeom>
          </p:spPr>
          <p:txBody>
            <a:bodyPr lIns="50800" tIns="50800" rIns="50800" bIns="50800" rtlCol="0" anchor="ctr"/>
            <a:lstStyle/>
            <a:p>
              <a:pPr algn="ctr">
                <a:lnSpc>
                  <a:spcPts val="3900"/>
                </a:lnSpc>
              </a:pPr>
              <a:r>
                <a:rPr lang="en-US" sz="3000" dirty="0">
                  <a:solidFill>
                    <a:srgbClr val="FFFFFF"/>
                  </a:solidFill>
                  <a:latin typeface="TT Norms Bold"/>
                </a:rPr>
                <a:t>Construction</a:t>
              </a:r>
            </a:p>
          </p:txBody>
        </p:sp>
      </p:grpSp>
      <p:grpSp>
        <p:nvGrpSpPr>
          <p:cNvPr id="11" name="Group 11"/>
          <p:cNvGrpSpPr/>
          <p:nvPr/>
        </p:nvGrpSpPr>
        <p:grpSpPr>
          <a:xfrm>
            <a:off x="7073230" y="6760367"/>
            <a:ext cx="3805977" cy="2602709"/>
            <a:chOff x="0" y="0"/>
            <a:chExt cx="589645" cy="888657"/>
          </a:xfrm>
        </p:grpSpPr>
        <p:sp>
          <p:nvSpPr>
            <p:cNvPr id="12" name="Freeform 12"/>
            <p:cNvSpPr/>
            <p:nvPr/>
          </p:nvSpPr>
          <p:spPr>
            <a:xfrm>
              <a:off x="0" y="0"/>
              <a:ext cx="589645" cy="888657"/>
            </a:xfrm>
            <a:custGeom>
              <a:avLst/>
              <a:gdLst/>
              <a:ahLst/>
              <a:cxnLst/>
              <a:rect l="l" t="t" r="r" b="b"/>
              <a:pathLst>
                <a:path w="589645" h="386995">
                  <a:moveTo>
                    <a:pt x="0" y="0"/>
                  </a:moveTo>
                  <a:lnTo>
                    <a:pt x="589645" y="0"/>
                  </a:lnTo>
                  <a:lnTo>
                    <a:pt x="589645" y="386995"/>
                  </a:lnTo>
                  <a:lnTo>
                    <a:pt x="0" y="386995"/>
                  </a:lnTo>
                  <a:close/>
                </a:path>
              </a:pathLst>
            </a:custGeom>
            <a:solidFill>
              <a:srgbClr val="DFE2E1"/>
            </a:solidFill>
          </p:spPr>
        </p:sp>
        <p:sp>
          <p:nvSpPr>
            <p:cNvPr id="13" name="TextBox 13"/>
            <p:cNvSpPr txBox="1"/>
            <p:nvPr/>
          </p:nvSpPr>
          <p:spPr>
            <a:xfrm>
              <a:off x="0" y="0"/>
              <a:ext cx="589645" cy="888657"/>
            </a:xfrm>
            <a:prstGeom prst="rect">
              <a:avLst/>
            </a:prstGeom>
          </p:spPr>
          <p:txBody>
            <a:bodyPr lIns="50800" tIns="50800" rIns="50800" bIns="50800" rtlCol="0" anchor="ctr"/>
            <a:lstStyle/>
            <a:p>
              <a:pPr algn="ctr">
                <a:lnSpc>
                  <a:spcPts val="3900"/>
                </a:lnSpc>
              </a:pPr>
              <a:r>
                <a:rPr lang="en-US" sz="3000" dirty="0">
                  <a:solidFill>
                    <a:srgbClr val="000000"/>
                  </a:solidFill>
                  <a:latin typeface="TT Norms Bold"/>
                </a:rPr>
                <a:t>Modeling</a:t>
              </a:r>
            </a:p>
          </p:txBody>
        </p:sp>
      </p:grpSp>
      <p:grpSp>
        <p:nvGrpSpPr>
          <p:cNvPr id="14" name="Group 14"/>
          <p:cNvGrpSpPr/>
          <p:nvPr/>
        </p:nvGrpSpPr>
        <p:grpSpPr>
          <a:xfrm>
            <a:off x="13119948" y="6760367"/>
            <a:ext cx="3805977" cy="2497933"/>
            <a:chOff x="0" y="0"/>
            <a:chExt cx="589645" cy="386995"/>
          </a:xfrm>
        </p:grpSpPr>
        <p:sp>
          <p:nvSpPr>
            <p:cNvPr id="15" name="Freeform 15"/>
            <p:cNvSpPr/>
            <p:nvPr/>
          </p:nvSpPr>
          <p:spPr>
            <a:xfrm>
              <a:off x="0" y="0"/>
              <a:ext cx="589645" cy="386995"/>
            </a:xfrm>
            <a:custGeom>
              <a:avLst/>
              <a:gdLst/>
              <a:ahLst/>
              <a:cxnLst/>
              <a:rect l="l" t="t" r="r" b="b"/>
              <a:pathLst>
                <a:path w="589645" h="386995">
                  <a:moveTo>
                    <a:pt x="0" y="0"/>
                  </a:moveTo>
                  <a:lnTo>
                    <a:pt x="589645" y="0"/>
                  </a:lnTo>
                  <a:lnTo>
                    <a:pt x="589645" y="386995"/>
                  </a:lnTo>
                  <a:lnTo>
                    <a:pt x="0" y="386995"/>
                  </a:lnTo>
                  <a:close/>
                </a:path>
              </a:pathLst>
            </a:custGeom>
            <a:solidFill>
              <a:srgbClr val="FFFFFF"/>
            </a:solidFill>
          </p:spPr>
        </p:sp>
        <p:sp>
          <p:nvSpPr>
            <p:cNvPr id="16" name="TextBox 16"/>
            <p:cNvSpPr txBox="1"/>
            <p:nvPr/>
          </p:nvSpPr>
          <p:spPr>
            <a:xfrm>
              <a:off x="0" y="0"/>
              <a:ext cx="589645" cy="386995"/>
            </a:xfrm>
            <a:prstGeom prst="rect">
              <a:avLst/>
            </a:prstGeom>
          </p:spPr>
          <p:txBody>
            <a:bodyPr lIns="50800" tIns="50800" rIns="50800" bIns="50800" rtlCol="0" anchor="ctr"/>
            <a:lstStyle/>
            <a:p>
              <a:pPr algn="ctr">
                <a:lnSpc>
                  <a:spcPts val="3900"/>
                </a:lnSpc>
              </a:pPr>
              <a:r>
                <a:rPr lang="en-US" sz="3000" dirty="0">
                  <a:solidFill>
                    <a:srgbClr val="000000"/>
                  </a:solidFill>
                  <a:latin typeface="TT Norms Bold"/>
                </a:rPr>
                <a:t>Deployment</a:t>
              </a:r>
            </a:p>
          </p:txBody>
        </p:sp>
      </p:grpSp>
      <p:pic>
        <p:nvPicPr>
          <p:cNvPr id="17" name="Picture 17"/>
          <p:cNvPicPr>
            <a:picLocks noChangeAspect="1"/>
          </p:cNvPicPr>
          <p:nvPr/>
        </p:nvPicPr>
        <p:blipFill>
          <a:blip r:embed="rId2">
            <a:alphaModFix amt="6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04206" y="-7089940"/>
            <a:ext cx="9344025" cy="9344025"/>
          </a:xfrm>
          <a:prstGeom prst="rect">
            <a:avLst/>
          </a:prstGeom>
        </p:spPr>
      </p:pic>
      <p:sp>
        <p:nvSpPr>
          <p:cNvPr id="18" name="TextBox 18"/>
          <p:cNvSpPr txBox="1"/>
          <p:nvPr/>
        </p:nvSpPr>
        <p:spPr>
          <a:xfrm>
            <a:off x="4051512" y="923925"/>
            <a:ext cx="10184976" cy="953135"/>
          </a:xfrm>
          <a:prstGeom prst="rect">
            <a:avLst/>
          </a:prstGeom>
        </p:spPr>
        <p:txBody>
          <a:bodyPr lIns="0" tIns="0" rIns="0" bIns="0" rtlCol="0" anchor="t">
            <a:spAutoFit/>
          </a:bodyPr>
          <a:lstStyle/>
          <a:p>
            <a:pPr marL="0" lvl="0" indent="0" algn="ctr">
              <a:lnSpc>
                <a:spcPts val="7840"/>
              </a:lnSpc>
              <a:spcBef>
                <a:spcPct val="0"/>
              </a:spcBef>
            </a:pPr>
            <a:r>
              <a:rPr lang="en-US" sz="5600">
                <a:solidFill>
                  <a:srgbClr val="3CB6C0"/>
                </a:solidFill>
                <a:latin typeface="TT Firs Neue Bold"/>
              </a:rPr>
              <a:t>Pelaksanaan dari Metode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05977" y="4502952"/>
            <a:ext cx="9344025" cy="93440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61340" y="4778133"/>
            <a:ext cx="2277190" cy="227304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49470" y="4778133"/>
            <a:ext cx="2268916" cy="2273049"/>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39147" y="4888001"/>
            <a:ext cx="2053314" cy="205331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387266" y="4888001"/>
            <a:ext cx="2053314" cy="2053314"/>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9460" y="4888001"/>
            <a:ext cx="2060808" cy="2053314"/>
          </a:xfrm>
          <a:prstGeom prst="rect">
            <a:avLst/>
          </a:prstGeom>
        </p:spPr>
      </p:pic>
      <p:sp>
        <p:nvSpPr>
          <p:cNvPr id="8" name="TextBox 8"/>
          <p:cNvSpPr txBox="1"/>
          <p:nvPr/>
        </p:nvSpPr>
        <p:spPr>
          <a:xfrm>
            <a:off x="2869904" y="923925"/>
            <a:ext cx="12548191" cy="953135"/>
          </a:xfrm>
          <a:prstGeom prst="rect">
            <a:avLst/>
          </a:prstGeom>
        </p:spPr>
        <p:txBody>
          <a:bodyPr lIns="0" tIns="0" rIns="0" bIns="0" rtlCol="0" anchor="t">
            <a:spAutoFit/>
          </a:bodyPr>
          <a:lstStyle/>
          <a:p>
            <a:pPr marL="0" lvl="0" indent="0" algn="ctr">
              <a:lnSpc>
                <a:spcPts val="7840"/>
              </a:lnSpc>
              <a:spcBef>
                <a:spcPct val="0"/>
              </a:spcBef>
            </a:pPr>
            <a:r>
              <a:rPr lang="en-US" sz="5600">
                <a:solidFill>
                  <a:srgbClr val="3CB6C0"/>
                </a:solidFill>
                <a:latin typeface="TT Firs Neue Bold"/>
              </a:rPr>
              <a:t>Hasil Analisis</a:t>
            </a:r>
          </a:p>
        </p:txBody>
      </p:sp>
      <p:sp>
        <p:nvSpPr>
          <p:cNvPr id="9" name="TextBox 9"/>
          <p:cNvSpPr txBox="1"/>
          <p:nvPr/>
        </p:nvSpPr>
        <p:spPr>
          <a:xfrm>
            <a:off x="3331212" y="2873594"/>
            <a:ext cx="11625576" cy="372745"/>
          </a:xfrm>
          <a:prstGeom prst="rect">
            <a:avLst/>
          </a:prstGeom>
        </p:spPr>
        <p:txBody>
          <a:bodyPr lIns="0" tIns="0" rIns="0" bIns="0" rtlCol="0" anchor="t">
            <a:spAutoFit/>
          </a:bodyPr>
          <a:lstStyle/>
          <a:p>
            <a:pPr marL="0" lvl="0" indent="0" algn="ctr">
              <a:lnSpc>
                <a:spcPts val="3079"/>
              </a:lnSpc>
              <a:spcBef>
                <a:spcPct val="0"/>
              </a:spcBef>
            </a:pPr>
            <a:endParaRPr/>
          </a:p>
        </p:txBody>
      </p:sp>
      <p:pic>
        <p:nvPicPr>
          <p:cNvPr id="10" name="Picture 10"/>
          <p:cNvPicPr>
            <a:picLocks noChangeAspect="1"/>
          </p:cNvPicPr>
          <p:nvPr/>
        </p:nvPicPr>
        <p:blipFill>
          <a:blip r:embed="rId14">
            <a:alphaModFix amt="65000"/>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203438" y="-3219133"/>
            <a:ext cx="9344025" cy="9344025"/>
          </a:xfrm>
          <a:prstGeom prst="rect">
            <a:avLst/>
          </a:prstGeom>
        </p:spPr>
      </p:pic>
      <p:sp>
        <p:nvSpPr>
          <p:cNvPr id="11" name="TextBox 11"/>
          <p:cNvSpPr txBox="1"/>
          <p:nvPr/>
        </p:nvSpPr>
        <p:spPr>
          <a:xfrm>
            <a:off x="2140587" y="2854544"/>
            <a:ext cx="15118713" cy="1047750"/>
          </a:xfrm>
          <a:prstGeom prst="rect">
            <a:avLst/>
          </a:prstGeom>
        </p:spPr>
        <p:txBody>
          <a:bodyPr lIns="0" tIns="0" rIns="0" bIns="0" rtlCol="0" anchor="t">
            <a:spAutoFit/>
          </a:bodyPr>
          <a:lstStyle/>
          <a:p>
            <a:pPr algn="just">
              <a:lnSpc>
                <a:spcPts val="4200"/>
              </a:lnSpc>
              <a:spcBef>
                <a:spcPct val="0"/>
              </a:spcBef>
            </a:pPr>
            <a:r>
              <a:rPr lang="en-US" sz="3000">
                <a:solidFill>
                  <a:srgbClr val="FFFFFF"/>
                </a:solidFill>
                <a:latin typeface="TT Firs Neue Bold"/>
              </a:rPr>
              <a:t>Terdapat beberapa fungsi utama pada  website yang telah dibuat untuk memecahkan latar belakang permasalahan yang dialami pihak MAUAS JKM.</a:t>
            </a:r>
          </a:p>
        </p:txBody>
      </p:sp>
      <p:sp>
        <p:nvSpPr>
          <p:cNvPr id="12" name="TextBox 12"/>
          <p:cNvSpPr txBox="1"/>
          <p:nvPr/>
        </p:nvSpPr>
        <p:spPr>
          <a:xfrm>
            <a:off x="1811699" y="4057650"/>
            <a:ext cx="3211830" cy="21145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TT Firs Neue Bold"/>
              </a:rPr>
              <a:t>Pemesanan</a:t>
            </a:r>
          </a:p>
          <a:p>
            <a:pPr marL="647700" lvl="1" indent="-323850" algn="just">
              <a:lnSpc>
                <a:spcPts val="4200"/>
              </a:lnSpc>
              <a:buFont typeface="Arial"/>
              <a:buChar char="•"/>
            </a:pPr>
            <a:r>
              <a:rPr lang="en-US" sz="3000">
                <a:solidFill>
                  <a:srgbClr val="FFFFFF"/>
                </a:solidFill>
                <a:latin typeface="TT Firs Neue Bold"/>
              </a:rPr>
              <a:t>Check ongkir</a:t>
            </a:r>
          </a:p>
          <a:p>
            <a:pPr marL="647700" lvl="1" indent="-323850" algn="just">
              <a:lnSpc>
                <a:spcPts val="4200"/>
              </a:lnSpc>
              <a:buFont typeface="Arial"/>
              <a:buChar char="•"/>
            </a:pPr>
            <a:r>
              <a:rPr lang="en-US" sz="3000">
                <a:solidFill>
                  <a:srgbClr val="FFFFFF"/>
                </a:solidFill>
                <a:latin typeface="TT Firs Neue Bold"/>
              </a:rPr>
              <a:t>Review</a:t>
            </a:r>
          </a:p>
          <a:p>
            <a:pPr marL="647700" lvl="1" indent="-323850" algn="just">
              <a:lnSpc>
                <a:spcPts val="4200"/>
              </a:lnSpc>
              <a:buFont typeface="Arial"/>
              <a:buChar char="•"/>
            </a:pPr>
            <a:r>
              <a:rPr lang="en-US" sz="3000">
                <a:solidFill>
                  <a:srgbClr val="FFFFFF"/>
                </a:solidFill>
                <a:latin typeface="TT Firs Neue Bold"/>
              </a:rPr>
              <a:t>Pertanyaan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05977" y="4502952"/>
            <a:ext cx="9344025" cy="93440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61340" y="4778133"/>
            <a:ext cx="2277190" cy="227304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49470" y="4778133"/>
            <a:ext cx="2268916" cy="2273049"/>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39147" y="4888001"/>
            <a:ext cx="2053314" cy="205331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387266" y="4888001"/>
            <a:ext cx="2053314" cy="2053314"/>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109460" y="4888001"/>
            <a:ext cx="2060808" cy="2053314"/>
          </a:xfrm>
          <a:prstGeom prst="rect">
            <a:avLst/>
          </a:prstGeom>
        </p:spPr>
      </p:pic>
      <p:sp>
        <p:nvSpPr>
          <p:cNvPr id="8" name="TextBox 8"/>
          <p:cNvSpPr txBox="1"/>
          <p:nvPr/>
        </p:nvSpPr>
        <p:spPr>
          <a:xfrm>
            <a:off x="4122920" y="733425"/>
            <a:ext cx="11625576" cy="523875"/>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D451FD"/>
                </a:solidFill>
                <a:latin typeface="TT Norms Bold"/>
              </a:rPr>
              <a:t>Pemesanan</a:t>
            </a:r>
          </a:p>
        </p:txBody>
      </p:sp>
      <p:pic>
        <p:nvPicPr>
          <p:cNvPr id="9" name="Picture 9"/>
          <p:cNvPicPr>
            <a:picLocks noChangeAspect="1"/>
          </p:cNvPicPr>
          <p:nvPr/>
        </p:nvPicPr>
        <p:blipFill>
          <a:blip r:embed="rId14">
            <a:alphaModFix amt="65000"/>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203438" y="-3219133"/>
            <a:ext cx="9344025" cy="9344025"/>
          </a:xfrm>
          <a:prstGeom prst="rect">
            <a:avLst/>
          </a:prstGeom>
        </p:spPr>
      </p:pic>
      <p:pic>
        <p:nvPicPr>
          <p:cNvPr id="10" name="Picture 10"/>
          <p:cNvPicPr>
            <a:picLocks noChangeAspect="1"/>
          </p:cNvPicPr>
          <p:nvPr/>
        </p:nvPicPr>
        <p:blipFill>
          <a:blip r:embed="rId16"/>
          <a:srcRect t="5102"/>
          <a:stretch>
            <a:fillRect/>
          </a:stretch>
        </p:blipFill>
        <p:spPr>
          <a:xfrm>
            <a:off x="6097762" y="1452880"/>
            <a:ext cx="7675891" cy="72952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270</Words>
  <Application>Microsoft Office PowerPoint</Application>
  <PresentationFormat>Custom</PresentationFormat>
  <Paragraphs>49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TT Norms</vt:lpstr>
      <vt:lpstr>Arial</vt:lpstr>
      <vt:lpstr>Calibri</vt:lpstr>
      <vt:lpstr>TT Firs Neue Bold</vt:lpstr>
      <vt:lpstr>Glacial Indifference</vt:lpstr>
      <vt:lpstr>Glacial Indifference Bold</vt:lpstr>
      <vt:lpstr>TT Norms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Teal Purple Geometric Tech General Retail Brand Guidelines Presentation</dc:title>
  <cp:lastModifiedBy>Frans Elo</cp:lastModifiedBy>
  <cp:revision>2</cp:revision>
  <dcterms:created xsi:type="dcterms:W3CDTF">2006-08-16T00:00:00Z</dcterms:created>
  <dcterms:modified xsi:type="dcterms:W3CDTF">2023-05-30T15:12:11Z</dcterms:modified>
  <dc:identifier>DAFj4XtPTtI</dc:identifier>
</cp:coreProperties>
</file>